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7.xml" Type="http://schemas.openxmlformats.org/officeDocument/2006/relationships/slide" Id="rId12"/><Relationship Target="presProps.xml" Type="http://schemas.openxmlformats.org/officeDocument/2006/relationships/presProps" Id="rId2"/><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y="0" x="0"/>
          <a:ext cy="0" cx="0"/>
          <a:chOff y="0" x="0"/>
          <a:chExt cy="0" cx="0"/>
        </a:xfrm>
      </p:grpSpPr>
      <p:grpSp>
        <p:nvGrpSpPr>
          <p:cNvPr id="60" name="Shape 60"/>
          <p:cNvGrpSpPr/>
          <p:nvPr/>
        </p:nvGrpSpPr>
        <p:grpSpPr>
          <a:xfrm>
            <a:off y="1000670" x="-11"/>
            <a:ext cy="3087224" cx="7314320"/>
            <a:chOff y="1378676" x="-11"/>
            <a:chExt cy="4116299" cx="7314320"/>
          </a:xfrm>
        </p:grpSpPr>
        <p:sp>
          <p:nvSpPr>
            <p:cNvPr id="61" name="Shape 61"/>
            <p:cNvSpPr/>
            <p:nvPr/>
          </p:nvSpPr>
          <p:spPr>
            <a:xfrm flipH="1">
              <a:off y="1378676" x="-11"/>
              <a:ext cy="4116299"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2" name="Shape 62"/>
            <p:cNvSpPr/>
            <p:nvPr/>
          </p:nvSpPr>
          <p:spPr>
            <a:xfrm flipH="1">
              <a:off y="1378676" x="187809"/>
              <a:ext cy="4116299" cx="71264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3" name="Shape 63"/>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y="0" x="0"/>
          <a:ext cy="0" cx="0"/>
          <a:chOff y="0" x="0"/>
          <a:chExt cy="0" cx="0"/>
        </a:xfrm>
      </p:grpSpPr>
      <p:grpSp>
        <p:nvGrpSpPr>
          <p:cNvPr id="66" name="Shape 66"/>
          <p:cNvGrpSpPr/>
          <p:nvPr/>
        </p:nvGrpSpPr>
        <p:grpSpPr>
          <a:xfrm>
            <a:off y="-9140" x="-13"/>
            <a:ext cy="1209421" cx="8005727"/>
            <a:chOff y="-12187" x="-13"/>
            <a:chExt cy="1161900" cx="8005727"/>
          </a:xfrm>
        </p:grpSpPr>
        <p:sp>
          <p:nvSpPr>
            <p:cNvPr id="67" name="Shape 67"/>
            <p:cNvSpPr/>
            <p:nvPr/>
          </p:nvSpPr>
          <p:spPr>
            <a:xfrm flipH="1">
              <a:off y="-12187" x="-13"/>
              <a:ext cy="1161900"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9" name="Shape 69"/>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0" name="Shape 70"/>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1" name="Shape 71"/>
        <p:cNvGrpSpPr/>
        <p:nvPr/>
      </p:nvGrpSpPr>
      <p:grpSpPr>
        <a:xfrm>
          <a:off y="0" x="0"/>
          <a:ext cy="0" cx="0"/>
          <a:chOff y="0" x="0"/>
          <a:chExt cy="0" cx="0"/>
        </a:xfrm>
      </p:grpSpPr>
      <p:sp>
        <p:nvSpPr>
          <p:cNvPr id="72" name="Shape 72"/>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4" name="Shape 74"/>
          <p:cNvGrpSpPr/>
          <p:nvPr/>
        </p:nvGrpSpPr>
        <p:grpSpPr>
          <a:xfrm>
            <a:off y="-9140" x="-13"/>
            <a:ext cy="1209421" cx="8005727"/>
            <a:chOff y="-12187" x="-13"/>
            <a:chExt cy="1161900" cx="8005727"/>
          </a:xfrm>
        </p:grpSpPr>
        <p:sp>
          <p:nvSpPr>
            <p:cNvPr id="75" name="Shape 75"/>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76" name="Shape 76"/>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77" name="Shape 77"/>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y="0" x="0"/>
          <a:ext cy="0" cx="0"/>
          <a:chOff y="0" x="0"/>
          <a:chExt cy="0" cx="0"/>
        </a:xfrm>
      </p:grpSpPr>
      <p:grpSp>
        <p:nvGrpSpPr>
          <p:cNvPr id="79" name="Shape 79"/>
          <p:cNvGrpSpPr/>
          <p:nvPr/>
        </p:nvGrpSpPr>
        <p:grpSpPr>
          <a:xfrm>
            <a:off y="-9140" x="-13"/>
            <a:ext cy="1209421" cx="8005727"/>
            <a:chOff y="-12187" x="-13"/>
            <a:chExt cy="1161900" cx="8005727"/>
          </a:xfrm>
        </p:grpSpPr>
        <p:sp>
          <p:nvSpPr>
            <p:cNvPr id="80" name="Shape 80"/>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1" name="Shape 81"/>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2" name="Shape 82"/>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3" name="Shape 83"/>
        <p:cNvGrpSpPr/>
        <p:nvPr/>
      </p:nvGrpSpPr>
      <p:grpSpPr>
        <a:xfrm>
          <a:off y="0" x="0"/>
          <a:ext cy="0" cx="0"/>
          <a:chOff y="0" x="0"/>
          <a:chExt cy="0" cx="0"/>
        </a:xfrm>
      </p:grpSpPr>
      <p:sp>
        <p:nvSpPr>
          <p:cNvPr id="84" name="Shape 84"/>
          <p:cNvSpPr/>
          <p:nvPr/>
        </p:nvSpPr>
        <p:spPr>
          <a:xfrm flipH="1">
            <a:off y="4623760" x="8964665"/>
            <a:ext cy="5214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flipH="1">
            <a:off y="4623760" x="3866777"/>
            <a:ext cy="521400" cx="5097900"/>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sp>
        <p:nvSpPr>
          <p:cNvPr id="86" name="Shape 86"/>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7" name="Shape 8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05.jpg" Type="http://schemas.openxmlformats.org/officeDocument/2006/relationships/image" Id="rId3"/><Relationship Target="../media/image08.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9.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www.dupont.com/products-and-services/fabrics-fibers-nonwovens/fibers/brands/kevlar.html" Type="http://schemas.openxmlformats.org/officeDocument/2006/relationships/hyperlink" TargetMode="External" Id="rId4"/><Relationship Target="http://inventors.about.com/library/inventors/blforensic3.htm#materials" Type="http://schemas.openxmlformats.org/officeDocument/2006/relationships/hyperlink" TargetMode="External" Id="rId3"/><Relationship Target="http://composite.about.com/od/aboutcompositesplastics/l/aa050597.htm" Type="http://schemas.openxmlformats.org/officeDocument/2006/relationships/hyperlink" TargetMode="External" Id="rId6"/><Relationship Target="http://www.safeguardclothing.com/articles/the-history-of-kevlar/" Type="http://schemas.openxmlformats.org/officeDocument/2006/relationships/hyperlink" TargetMode="External" Id="rId5"/><Relationship Target="http://www.technologystudent.com/joints/kevlar2.html" Type="http://schemas.openxmlformats.org/officeDocument/2006/relationships/hyperlink" TargetMode="External" Id="rId8"/><Relationship Target="http://timerime.com/en/timeline/83772/History+of+Kevlar/" Type="http://schemas.openxmlformats.org/officeDocument/2006/relationships/hyperlink" TargetMode="External"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ctrTitle"/>
          </p:nvPr>
        </p:nvSpPr>
        <p:spPr>
          <a:xfrm>
            <a:off y="1699932" x="685800"/>
            <a:ext cy="1000499" cx="6400799"/>
          </a:xfrm>
          <a:prstGeom prst="rect">
            <a:avLst/>
          </a:prstGeom>
        </p:spPr>
        <p:txBody>
          <a:bodyPr bIns="91425" rIns="91425" lIns="91425" tIns="91425" anchor="b" anchorCtr="0">
            <a:noAutofit/>
          </a:bodyPr>
          <a:lstStyle/>
          <a:p>
            <a:pPr>
              <a:spcBef>
                <a:spcPts val="0"/>
              </a:spcBef>
              <a:buNone/>
            </a:pPr>
            <a:r>
              <a:rPr lang="en"/>
              <a:t>Kevlar</a:t>
            </a:r>
          </a:p>
        </p:txBody>
      </p:sp>
      <p:sp>
        <p:nvSpPr>
          <p:cNvPr id="90" name="Shape 90"/>
          <p:cNvSpPr txBox="1"/>
          <p:nvPr>
            <p:ph idx="1" type="subTitle"/>
          </p:nvPr>
        </p:nvSpPr>
        <p:spPr>
          <a:xfrm>
            <a:off y="2700338" x="685800"/>
            <a:ext cy="675299" cx="6400799"/>
          </a:xfrm>
          <a:prstGeom prst="rect">
            <a:avLst/>
          </a:prstGeom>
        </p:spPr>
        <p:txBody>
          <a:bodyPr bIns="91425" rIns="91425" lIns="91425" tIns="91425" anchor="t" anchorCtr="0">
            <a:noAutofit/>
          </a:bodyPr>
          <a:lstStyle/>
          <a:p>
            <a:pPr>
              <a:spcBef>
                <a:spcPts val="0"/>
              </a:spcBef>
              <a:buNone/>
            </a:pPr>
            <a:r>
              <a:rPr lang="en"/>
              <a:t>By : Reilly Gregorio and Devin Murray</a:t>
            </a:r>
          </a:p>
        </p:txBody>
      </p:sp>
      <p:pic>
        <p:nvPicPr>
          <p:cNvPr id="91" name="Shape 91"/>
          <p:cNvPicPr preferRelativeResize="0"/>
          <p:nvPr/>
        </p:nvPicPr>
        <p:blipFill>
          <a:blip r:embed="rId3">
            <a:alphaModFix/>
          </a:blip>
          <a:stretch>
            <a:fillRect/>
          </a:stretch>
        </p:blipFill>
        <p:spPr>
          <a:xfrm>
            <a:off y="999450" x="4833075"/>
            <a:ext cy="1847850" cx="2476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indent="-342900" marL="457200">
              <a:spcBef>
                <a:spcPts val="0"/>
              </a:spcBef>
              <a:buClr>
                <a:schemeClr val="dk2"/>
              </a:buClr>
              <a:buSzPct val="100000"/>
              <a:buFont typeface="Arial"/>
              <a:buChar char="●"/>
            </a:pPr>
            <a:r>
              <a:rPr lang="en"/>
              <a:t>Kevlar was created by combining para-phenylenediamine and terephthaloyl chloride. The result was Aromatic Polyamide (aramid) threads </a:t>
            </a:r>
          </a:p>
          <a:p>
            <a:pPr rtl="0" lvl="0" indent="-342900" marL="457200">
              <a:spcBef>
                <a:spcPts val="0"/>
              </a:spcBef>
              <a:buClr>
                <a:schemeClr val="dk2"/>
              </a:buClr>
              <a:buSzPct val="100000"/>
              <a:buFont typeface="Arial"/>
              <a:buChar char="●"/>
            </a:pPr>
            <a:r>
              <a:rPr lang="en"/>
              <a:t>Kevlar was originally used for automobile tyres</a:t>
            </a:r>
          </a:p>
          <a:p>
            <a:pPr rtl="0" lvl="0" indent="-342900" marL="457200">
              <a:spcBef>
                <a:spcPts val="0"/>
              </a:spcBef>
              <a:buClr>
                <a:schemeClr val="dk2"/>
              </a:buClr>
              <a:buSzPct val="100000"/>
              <a:buFont typeface="Arial"/>
              <a:buChar char="●"/>
            </a:pPr>
            <a:r>
              <a:rPr lang="en"/>
              <a:t>DuPont was a patent of kevlar</a:t>
            </a:r>
          </a:p>
        </p:txBody>
      </p:sp>
      <p:sp>
        <p:nvSpPr>
          <p:cNvPr id="97" name="Shape 97"/>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600" lang="en"/>
              <a:t>Original Invention and Patents</a:t>
            </a:r>
          </a:p>
        </p:txBody>
      </p:sp>
      <p:pic>
        <p:nvPicPr>
          <p:cNvPr id="98" name="Shape 98"/>
          <p:cNvPicPr preferRelativeResize="0"/>
          <p:nvPr/>
        </p:nvPicPr>
        <p:blipFill>
          <a:blip r:embed="rId3">
            <a:alphaModFix/>
          </a:blip>
          <a:stretch>
            <a:fillRect/>
          </a:stretch>
        </p:blipFill>
        <p:spPr>
          <a:xfrm>
            <a:off y="2878025" x="553895"/>
            <a:ext cy="1643175" cx="4027500"/>
          </a:xfrm>
          <a:prstGeom prst="rect">
            <a:avLst/>
          </a:prstGeom>
          <a:noFill/>
          <a:ln>
            <a:noFill/>
          </a:ln>
        </p:spPr>
      </p:pic>
      <p:pic>
        <p:nvPicPr>
          <p:cNvPr id="99" name="Shape 99"/>
          <p:cNvPicPr preferRelativeResize="0"/>
          <p:nvPr/>
        </p:nvPicPr>
        <p:blipFill>
          <a:blip r:embed="rId4">
            <a:alphaModFix/>
          </a:blip>
          <a:stretch>
            <a:fillRect/>
          </a:stretch>
        </p:blipFill>
        <p:spPr>
          <a:xfrm>
            <a:off y="2589000" x="5442450"/>
            <a:ext cy="1865200" cx="28021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Engineering Disciplines</a:t>
            </a:r>
          </a:p>
        </p:txBody>
      </p:sp>
      <p:sp>
        <p:nvSpPr>
          <p:cNvPr id="105" name="Shape 105"/>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rPr lang="en"/>
              <a:t>Chemical engineering is the discipline used for making kevlar because it was made by the combination of different chemicals. (Para-Phenylenediamine and Terephthaloyl Chloride).</a:t>
            </a:r>
          </a:p>
        </p:txBody>
      </p:sp>
      <p:pic>
        <p:nvPicPr>
          <p:cNvPr id="106" name="Shape 106"/>
          <p:cNvPicPr preferRelativeResize="0"/>
          <p:nvPr/>
        </p:nvPicPr>
        <p:blipFill>
          <a:blip r:embed="rId3">
            <a:alphaModFix/>
          </a:blip>
          <a:stretch>
            <a:fillRect/>
          </a:stretch>
        </p:blipFill>
        <p:spPr>
          <a:xfrm>
            <a:off y="2500650" x="896250"/>
            <a:ext cy="2310375" cx="26026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Time Line</a:t>
            </a:r>
          </a:p>
        </p:txBody>
      </p:sp>
      <p:sp>
        <p:nvSpPr>
          <p:cNvPr id="112" name="Shape 112"/>
          <p:cNvSpPr txBox="1"/>
          <p:nvPr>
            <p:ph idx="1" type="body"/>
          </p:nvPr>
        </p:nvSpPr>
        <p:spPr>
          <a:xfrm>
            <a:off y="1348366" x="308725"/>
            <a:ext cy="3630300" cx="8229600"/>
          </a:xfrm>
          <a:prstGeom prst="rect">
            <a:avLst/>
          </a:prstGeom>
          <a:noFill/>
        </p:spPr>
        <p:txBody>
          <a:bodyPr bIns="91425" rIns="91425" lIns="91425" tIns="91425" anchor="t" anchorCtr="0">
            <a:noAutofit/>
          </a:bodyPr>
          <a:lstStyle/>
          <a:p>
            <a:pPr rtl="0" lvl="0">
              <a:lnSpc>
                <a:spcPct val="115000"/>
              </a:lnSpc>
              <a:spcBef>
                <a:spcPts val="0"/>
              </a:spcBef>
              <a:buNone/>
            </a:pPr>
            <a:r>
              <a:t/>
            </a:r>
            <a:endParaRPr sz="1400">
              <a:solidFill>
                <a:schemeClr val="dk1"/>
              </a:solidFill>
            </a:endParaRPr>
          </a:p>
          <a:p>
            <a:pPr rtl="0" lvl="0" indent="457200">
              <a:lnSpc>
                <a:spcPct val="115000"/>
              </a:lnSpc>
              <a:spcBef>
                <a:spcPts val="0"/>
              </a:spcBef>
              <a:buNone/>
            </a:pPr>
            <a:r>
              <a:rPr u="sng" b="1" sz="1400" lang="en"/>
              <a:t>Invented in 1965</a:t>
            </a:r>
          </a:p>
          <a:p>
            <a:pPr rtl="0">
              <a:lnSpc>
                <a:spcPct val="115000"/>
              </a:lnSpc>
              <a:spcBef>
                <a:spcPts val="0"/>
              </a:spcBef>
              <a:buNone/>
            </a:pPr>
            <a:r>
              <a:t/>
            </a:r>
            <a:endParaRPr sz="1400"/>
          </a:p>
          <a:p>
            <a:pPr rtl="0">
              <a:lnSpc>
                <a:spcPct val="115000"/>
              </a:lnSpc>
              <a:spcBef>
                <a:spcPts val="0"/>
              </a:spcBef>
              <a:buNone/>
            </a:pPr>
            <a:r>
              <a:t/>
            </a:r>
            <a:endParaRPr sz="1400"/>
          </a:p>
          <a:p>
            <a:pPr rtl="0" lvl="0" indent="-317500" marL="457200">
              <a:lnSpc>
                <a:spcPct val="115000"/>
              </a:lnSpc>
              <a:spcBef>
                <a:spcPts val="0"/>
              </a:spcBef>
              <a:buClr>
                <a:schemeClr val="dk2"/>
              </a:buClr>
              <a:buSzPct val="100000"/>
              <a:buFont typeface="Arial"/>
              <a:buChar char="●"/>
            </a:pPr>
            <a:r>
              <a:rPr sz="1400" lang="en"/>
              <a:t>1971: Production of kevlar</a:t>
            </a:r>
          </a:p>
          <a:p>
            <a:pPr rtl="0" lvl="0" indent="-317500" marL="457200">
              <a:lnSpc>
                <a:spcPct val="115000"/>
              </a:lnSpc>
              <a:spcBef>
                <a:spcPts val="0"/>
              </a:spcBef>
              <a:buClr>
                <a:schemeClr val="dk2"/>
              </a:buClr>
              <a:buSzPct val="100000"/>
              <a:buFont typeface="Arial"/>
              <a:buChar char="●"/>
            </a:pPr>
            <a:r>
              <a:rPr sz="1400" lang="en"/>
              <a:t>1975: Kevlar field trial</a:t>
            </a:r>
          </a:p>
          <a:p>
            <a:pPr rtl="0" lvl="0" indent="-317500" marL="457200">
              <a:lnSpc>
                <a:spcPct val="115000"/>
              </a:lnSpc>
              <a:spcBef>
                <a:spcPts val="0"/>
              </a:spcBef>
              <a:buClr>
                <a:schemeClr val="dk2"/>
              </a:buClr>
              <a:buSzPct val="100000"/>
              <a:buFont typeface="Arial"/>
              <a:buChar char="●"/>
            </a:pPr>
            <a:r>
              <a:rPr sz="1400" lang="en"/>
              <a:t>1978: Kevlar was adopted by the military</a:t>
            </a:r>
          </a:p>
          <a:p>
            <a:pPr rtl="0" lvl="0" indent="-317500" marL="457200">
              <a:lnSpc>
                <a:spcPct val="115000"/>
              </a:lnSpc>
              <a:spcBef>
                <a:spcPts val="0"/>
              </a:spcBef>
              <a:buClr>
                <a:schemeClr val="dk2"/>
              </a:buClr>
              <a:buSzPct val="100000"/>
              <a:buFont typeface="Arial"/>
              <a:buChar char="●"/>
            </a:pPr>
            <a:r>
              <a:rPr sz="1400" lang="en"/>
              <a:t>1981: Military specification</a:t>
            </a:r>
          </a:p>
          <a:p>
            <a:pPr rtl="0" lvl="0" indent="-317500" marL="457200">
              <a:lnSpc>
                <a:spcPct val="115000"/>
              </a:lnSpc>
              <a:spcBef>
                <a:spcPts val="0"/>
              </a:spcBef>
              <a:buClr>
                <a:schemeClr val="dk2"/>
              </a:buClr>
              <a:buSzPct val="100000"/>
              <a:buFont typeface="Arial"/>
              <a:buChar char="●"/>
            </a:pPr>
            <a:r>
              <a:rPr sz="1400" lang="en"/>
              <a:t>1982: Military purchases of kevlar</a:t>
            </a:r>
          </a:p>
          <a:p>
            <a:pPr rtl="0" lvl="0" indent="-317500" marL="457200">
              <a:lnSpc>
                <a:spcPct val="115000"/>
              </a:lnSpc>
              <a:spcBef>
                <a:spcPts val="0"/>
              </a:spcBef>
              <a:buClr>
                <a:schemeClr val="dk2"/>
              </a:buClr>
              <a:buSzPct val="100000"/>
              <a:buFont typeface="Arial"/>
              <a:buChar char="●"/>
            </a:pPr>
            <a:r>
              <a:rPr sz="1400" lang="en"/>
              <a:t>1993: Ranger vests made of kevlar</a:t>
            </a:r>
          </a:p>
          <a:p>
            <a:pPr rtl="0" lvl="0" indent="-317500" marL="457200">
              <a:lnSpc>
                <a:spcPct val="115000"/>
              </a:lnSpc>
              <a:spcBef>
                <a:spcPts val="0"/>
              </a:spcBef>
              <a:buClr>
                <a:schemeClr val="dk2"/>
              </a:buClr>
              <a:buSzPct val="100000"/>
              <a:buFont typeface="Arial"/>
              <a:buChar char="●"/>
            </a:pPr>
            <a:r>
              <a:rPr sz="1400" lang="en"/>
              <a:t>1994: Kelar countermine and bomb suits</a:t>
            </a:r>
          </a:p>
          <a:p>
            <a:pPr rtl="0" lvl="0" indent="-317500" marL="457200">
              <a:lnSpc>
                <a:spcPct val="115000"/>
              </a:lnSpc>
              <a:spcBef>
                <a:spcPts val="0"/>
              </a:spcBef>
              <a:buClr>
                <a:schemeClr val="dk2"/>
              </a:buClr>
              <a:buSzPct val="100000"/>
              <a:buFont typeface="Arial"/>
              <a:buChar char="●"/>
            </a:pPr>
            <a:r>
              <a:rPr sz="1400" lang="en"/>
              <a:t>1995: Kevlar correctional </a:t>
            </a:r>
          </a:p>
          <a:p>
            <a:pPr rtl="0" lvl="0">
              <a:lnSpc>
                <a:spcPct val="115000"/>
              </a:lnSpc>
              <a:spcBef>
                <a:spcPts val="0"/>
              </a:spcBef>
              <a:buNone/>
            </a:pPr>
            <a:r>
              <a:t/>
            </a:r>
            <a:endParaRPr sz="1400">
              <a:solidFill>
                <a:schemeClr val="dk1"/>
              </a:solidFill>
            </a:endParaRPr>
          </a:p>
          <a:p>
            <a:pPr rtl="0" lvl="0">
              <a:lnSpc>
                <a:spcPct val="115000"/>
              </a:lnSpc>
              <a:spcBef>
                <a:spcPts val="0"/>
              </a:spcBef>
              <a:buClr>
                <a:schemeClr val="dk1"/>
              </a:buClr>
              <a:buFont typeface="Arial"/>
              <a:buNone/>
            </a:pPr>
            <a:r>
              <a:t/>
            </a:r>
            <a:endParaRPr sz="1400">
              <a:solidFill>
                <a:schemeClr val="dk1"/>
              </a:solidFill>
            </a:endParaRPr>
          </a:p>
          <a:p>
            <a:pPr rtl="0" lvl="0">
              <a:lnSpc>
                <a:spcPct val="115000"/>
              </a:lnSpc>
              <a:spcBef>
                <a:spcPts val="0"/>
              </a:spcBef>
              <a:buClr>
                <a:schemeClr val="dk1"/>
              </a:buClr>
              <a:buFont typeface="Arial"/>
              <a:buNone/>
            </a:pPr>
            <a:r>
              <a:t/>
            </a:r>
            <a:endParaRPr sz="1400">
              <a:solidFill>
                <a:schemeClr val="dk1"/>
              </a:solidFill>
            </a:endParaRPr>
          </a:p>
          <a:p>
            <a:pPr rtl="0" lvl="0">
              <a:lnSpc>
                <a:spcPct val="115000"/>
              </a:lnSpc>
              <a:spcBef>
                <a:spcPts val="0"/>
              </a:spcBef>
              <a:buClr>
                <a:schemeClr val="dk1"/>
              </a:buClr>
              <a:buFont typeface="Arial"/>
              <a:buNone/>
            </a:pPr>
            <a:r>
              <a:t/>
            </a:r>
            <a:endParaRPr sz="1400">
              <a:solidFill>
                <a:schemeClr val="dk1"/>
              </a:solidFill>
            </a:endParaRPr>
          </a:p>
          <a:p>
            <a:pPr>
              <a:spcBef>
                <a:spcPts val="0"/>
              </a:spcBef>
              <a:buNone/>
            </a:pPr>
            <a:r>
              <a:t/>
            </a:r>
            <a:endParaRPr/>
          </a:p>
        </p:txBody>
      </p:sp>
      <p:pic>
        <p:nvPicPr>
          <p:cNvPr id="113" name="Shape 113"/>
          <p:cNvPicPr preferRelativeResize="0"/>
          <p:nvPr/>
        </p:nvPicPr>
        <p:blipFill>
          <a:blip r:embed="rId3">
            <a:alphaModFix/>
          </a:blip>
          <a:stretch>
            <a:fillRect/>
          </a:stretch>
        </p:blipFill>
        <p:spPr>
          <a:xfrm>
            <a:off y="1503325" x="4938850"/>
            <a:ext cy="3320399" cx="27902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Changes</a:t>
            </a:r>
          </a:p>
        </p:txBody>
      </p:sp>
      <p:sp>
        <p:nvSpPr>
          <p:cNvPr id="119" name="Shape 119"/>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lang="en"/>
              <a:t>Kevlar has not changed much over the years but it has started to get used for many different products, such as:</a:t>
            </a:r>
          </a:p>
          <a:p>
            <a:pPr rtl="0">
              <a:spcBef>
                <a:spcPts val="0"/>
              </a:spcBef>
              <a:buNone/>
            </a:pPr>
            <a:r>
              <a:t/>
            </a:r>
            <a:endParaRPr/>
          </a:p>
          <a:p>
            <a:pPr rtl="0" lvl="0" indent="-342900" marL="457200">
              <a:spcBef>
                <a:spcPts val="0"/>
              </a:spcBef>
              <a:buClr>
                <a:schemeClr val="dk2"/>
              </a:buClr>
              <a:buSzPct val="100000"/>
              <a:buFont typeface="Arial"/>
              <a:buChar char="●"/>
            </a:pPr>
            <a:r>
              <a:rPr lang="en"/>
              <a:t>Bullet proof vests</a:t>
            </a:r>
          </a:p>
          <a:p>
            <a:pPr rtl="0" lvl="0" indent="-342900" marL="457200">
              <a:spcBef>
                <a:spcPts val="0"/>
              </a:spcBef>
              <a:buClr>
                <a:schemeClr val="dk2"/>
              </a:buClr>
              <a:buSzPct val="100000"/>
              <a:buFont typeface="Arial"/>
              <a:buChar char="●"/>
            </a:pPr>
            <a:r>
              <a:rPr lang="en"/>
              <a:t>Bullet proof tires</a:t>
            </a:r>
          </a:p>
          <a:p>
            <a:pPr rtl="0" lvl="0" indent="-342900" marL="457200">
              <a:spcBef>
                <a:spcPts val="0"/>
              </a:spcBef>
              <a:buClr>
                <a:schemeClr val="dk2"/>
              </a:buClr>
              <a:buSzPct val="100000"/>
              <a:buFont typeface="Arial"/>
              <a:buChar char="●"/>
            </a:pPr>
            <a:r>
              <a:rPr lang="en"/>
              <a:t>Under water cables</a:t>
            </a:r>
          </a:p>
          <a:p>
            <a:pPr rtl="0" lvl="0" indent="-342900" marL="457200">
              <a:spcBef>
                <a:spcPts val="0"/>
              </a:spcBef>
              <a:buClr>
                <a:schemeClr val="dk2"/>
              </a:buClr>
              <a:buSzPct val="100000"/>
              <a:buFont typeface="Arial"/>
              <a:buChar char="●"/>
            </a:pPr>
            <a:r>
              <a:rPr lang="en"/>
              <a:t>Automobile tyres</a:t>
            </a:r>
          </a:p>
          <a:p>
            <a:pPr lvl="0" indent="-342900" marL="457200">
              <a:spcBef>
                <a:spcPts val="0"/>
              </a:spcBef>
              <a:buClr>
                <a:schemeClr val="dk2"/>
              </a:buClr>
              <a:buSzPct val="100000"/>
              <a:buFont typeface="Arial"/>
              <a:buChar char="●"/>
            </a:pPr>
            <a:r>
              <a:rPr lang="en"/>
              <a:t>Clothes</a:t>
            </a:r>
          </a:p>
        </p:txBody>
      </p:sp>
      <p:pic>
        <p:nvPicPr>
          <p:cNvPr id="120" name="Shape 120"/>
          <p:cNvPicPr preferRelativeResize="0"/>
          <p:nvPr/>
        </p:nvPicPr>
        <p:blipFill>
          <a:blip r:embed="rId3">
            <a:alphaModFix/>
          </a:blip>
          <a:stretch>
            <a:fillRect/>
          </a:stretch>
        </p:blipFill>
        <p:spPr>
          <a:xfrm>
            <a:off y="1879512" x="4322796"/>
            <a:ext cy="1250226" cx="1879197"/>
          </a:xfrm>
          <a:prstGeom prst="rect">
            <a:avLst/>
          </a:prstGeom>
          <a:noFill/>
          <a:ln>
            <a:noFill/>
          </a:ln>
        </p:spPr>
      </p:pic>
      <p:pic>
        <p:nvPicPr>
          <p:cNvPr id="121" name="Shape 121"/>
          <p:cNvPicPr preferRelativeResize="0"/>
          <p:nvPr/>
        </p:nvPicPr>
        <p:blipFill>
          <a:blip r:embed="rId4">
            <a:alphaModFix/>
          </a:blip>
          <a:stretch>
            <a:fillRect/>
          </a:stretch>
        </p:blipFill>
        <p:spPr>
          <a:xfrm>
            <a:off y="2723369" x="6583450"/>
            <a:ext cy="1901025" cx="1597500"/>
          </a:xfrm>
          <a:prstGeom prst="rect">
            <a:avLst/>
          </a:prstGeom>
          <a:noFill/>
          <a:ln>
            <a:noFill/>
          </a:ln>
        </p:spPr>
      </p:pic>
      <p:pic>
        <p:nvPicPr>
          <p:cNvPr id="122" name="Shape 122"/>
          <p:cNvPicPr preferRelativeResize="0"/>
          <p:nvPr/>
        </p:nvPicPr>
        <p:blipFill>
          <a:blip r:embed="rId5">
            <a:alphaModFix/>
          </a:blip>
          <a:stretch>
            <a:fillRect/>
          </a:stretch>
        </p:blipFill>
        <p:spPr>
          <a:xfrm>
            <a:off y="3399850" x="2257100"/>
            <a:ext cy="1508973" cx="24836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Effects</a:t>
            </a:r>
          </a:p>
        </p:txBody>
      </p:sp>
      <p:sp>
        <p:nvSpPr>
          <p:cNvPr id="128" name="Shape 128"/>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rPr lang="en"/>
              <a:t>Kevlar has not had any real effect on the environment, but it has had an effect on people. Military and police officers are able to use kevlar for bullet proof vests and tires. This makes their jobs easier and safer because kevlar protects them from bullets and being stabbed.</a:t>
            </a:r>
          </a:p>
        </p:txBody>
      </p:sp>
      <p:pic>
        <p:nvPicPr>
          <p:cNvPr id="129" name="Shape 129"/>
          <p:cNvPicPr preferRelativeResize="0"/>
          <p:nvPr/>
        </p:nvPicPr>
        <p:blipFill>
          <a:blip r:embed="rId3">
            <a:alphaModFix/>
          </a:blip>
          <a:stretch>
            <a:fillRect/>
          </a:stretch>
        </p:blipFill>
        <p:spPr>
          <a:xfrm>
            <a:off y="2391325" x="5235425"/>
            <a:ext cy="2584626" cx="2301914"/>
          </a:xfrm>
          <a:prstGeom prst="rect">
            <a:avLst/>
          </a:prstGeom>
          <a:noFill/>
          <a:ln>
            <a:noFill/>
          </a:ln>
        </p:spPr>
      </p:pic>
      <p:pic>
        <p:nvPicPr>
          <p:cNvPr id="130" name="Shape 130"/>
          <p:cNvPicPr preferRelativeResize="0"/>
          <p:nvPr/>
        </p:nvPicPr>
        <p:blipFill>
          <a:blip r:embed="rId4">
            <a:alphaModFix/>
          </a:blip>
          <a:stretch>
            <a:fillRect/>
          </a:stretch>
        </p:blipFill>
        <p:spPr>
          <a:xfrm>
            <a:off y="2508523" x="1440525"/>
            <a:ext cy="2584623" cx="173580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Sources</a:t>
            </a:r>
          </a:p>
        </p:txBody>
      </p:sp>
      <p:sp>
        <p:nvSpPr>
          <p:cNvPr id="136" name="Shape 136"/>
          <p:cNvSpPr txBox="1"/>
          <p:nvPr>
            <p:ph idx="1" type="body"/>
          </p:nvPr>
        </p:nvSpPr>
        <p:spPr>
          <a:xfrm>
            <a:off y="1278516" x="457200"/>
            <a:ext cy="3630300" cx="8229600"/>
          </a:xfrm>
          <a:prstGeom prst="rect">
            <a:avLst/>
          </a:prstGeom>
          <a:noFill/>
          <a:ln>
            <a:noFill/>
          </a:ln>
        </p:spPr>
        <p:txBody>
          <a:bodyPr bIns="91425" rIns="91425" lIns="91425" tIns="91425" anchor="t" anchorCtr="0">
            <a:noAutofit/>
          </a:bodyPr>
          <a:lstStyle/>
          <a:p>
            <a:pPr rtl="0" lvl="0">
              <a:lnSpc>
                <a:spcPct val="115000"/>
              </a:lnSpc>
              <a:spcBef>
                <a:spcPts val="0"/>
              </a:spcBef>
              <a:buClr>
                <a:schemeClr val="dk1"/>
              </a:buClr>
              <a:buSzPct val="78571"/>
              <a:buFont typeface="Arial"/>
              <a:buNone/>
            </a:pPr>
            <a:r>
              <a:rPr u="sng" sz="1400" lang="en">
                <a:solidFill>
                  <a:srgbClr val="1155CC"/>
                </a:solidFill>
                <a:hlinkClick r:id="rId3"/>
              </a:rPr>
              <a:t>http://inventors.about.com/library/inventors/blforensic3.htm#materials</a:t>
            </a:r>
          </a:p>
          <a:p>
            <a:pPr rtl="0" lvl="0">
              <a:lnSpc>
                <a:spcPct val="115000"/>
              </a:lnSpc>
              <a:spcBef>
                <a:spcPts val="0"/>
              </a:spcBef>
              <a:buClr>
                <a:schemeClr val="dk1"/>
              </a:buClr>
              <a:buFont typeface="Arial"/>
              <a:buNone/>
            </a:pPr>
            <a:r>
              <a:t/>
            </a:r>
            <a:endParaRPr sz="1400">
              <a:solidFill>
                <a:schemeClr val="dk1"/>
              </a:solidFill>
            </a:endParaRPr>
          </a:p>
          <a:p>
            <a:pPr rtl="0" lvl="0">
              <a:lnSpc>
                <a:spcPct val="115000"/>
              </a:lnSpc>
              <a:spcBef>
                <a:spcPts val="0"/>
              </a:spcBef>
              <a:buClr>
                <a:schemeClr val="dk1"/>
              </a:buClr>
              <a:buSzPct val="78571"/>
              <a:buFont typeface="Arial"/>
              <a:buNone/>
            </a:pPr>
            <a:r>
              <a:rPr u="sng" sz="1400" lang="en">
                <a:solidFill>
                  <a:srgbClr val="1155CC"/>
                </a:solidFill>
                <a:hlinkClick r:id="rId4"/>
              </a:rPr>
              <a:t>http://www.dupont.com/products-and-services/fabrics-fibers-nonwovens/fibers/brands/kevlar.html</a:t>
            </a:r>
          </a:p>
          <a:p>
            <a:pPr rtl="0" lvl="0">
              <a:lnSpc>
                <a:spcPct val="115000"/>
              </a:lnSpc>
              <a:spcBef>
                <a:spcPts val="0"/>
              </a:spcBef>
              <a:buClr>
                <a:schemeClr val="dk1"/>
              </a:buClr>
              <a:buFont typeface="Arial"/>
              <a:buNone/>
            </a:pPr>
            <a:r>
              <a:t/>
            </a:r>
            <a:endParaRPr sz="1400">
              <a:solidFill>
                <a:schemeClr val="dk1"/>
              </a:solidFill>
            </a:endParaRPr>
          </a:p>
          <a:p>
            <a:pPr rtl="0" lvl="0">
              <a:lnSpc>
                <a:spcPct val="115000"/>
              </a:lnSpc>
              <a:spcBef>
                <a:spcPts val="0"/>
              </a:spcBef>
              <a:buClr>
                <a:schemeClr val="dk1"/>
              </a:buClr>
              <a:buSzPct val="78571"/>
              <a:buFont typeface="Arial"/>
              <a:buNone/>
            </a:pPr>
            <a:r>
              <a:rPr u="sng" sz="1400" lang="en">
                <a:solidFill>
                  <a:srgbClr val="1155CC"/>
                </a:solidFill>
                <a:hlinkClick r:id="rId5"/>
              </a:rPr>
              <a:t>http://www.safeguardclothing.com/articles/the-history-of-kevlar/</a:t>
            </a:r>
          </a:p>
          <a:p>
            <a:pPr rtl="0" lvl="0">
              <a:lnSpc>
                <a:spcPct val="115000"/>
              </a:lnSpc>
              <a:spcBef>
                <a:spcPts val="0"/>
              </a:spcBef>
              <a:buClr>
                <a:schemeClr val="dk1"/>
              </a:buClr>
              <a:buSzPct val="78571"/>
              <a:buFont typeface="Arial"/>
              <a:buNone/>
            </a:pPr>
            <a:r>
              <a:rPr sz="1400" lang="en">
                <a:solidFill>
                  <a:schemeClr val="dk1"/>
                </a:solidFill>
              </a:rPr>
              <a:t>     </a:t>
            </a:r>
          </a:p>
          <a:p>
            <a:pPr rtl="0" lvl="0">
              <a:lnSpc>
                <a:spcPct val="115000"/>
              </a:lnSpc>
              <a:spcBef>
                <a:spcPts val="0"/>
              </a:spcBef>
              <a:buClr>
                <a:schemeClr val="dk1"/>
              </a:buClr>
              <a:buSzPct val="78571"/>
              <a:buFont typeface="Arial"/>
              <a:buNone/>
            </a:pPr>
            <a:r>
              <a:rPr u="sng" sz="1400" lang="en">
                <a:solidFill>
                  <a:srgbClr val="1155CC"/>
                </a:solidFill>
                <a:hlinkClick r:id="rId6"/>
              </a:rPr>
              <a:t>http://composite.about.com/od/aboutcompositesplastics/l/aa050597.htm</a:t>
            </a:r>
          </a:p>
          <a:p>
            <a:pPr rtl="0" lvl="0">
              <a:lnSpc>
                <a:spcPct val="115000"/>
              </a:lnSpc>
              <a:spcBef>
                <a:spcPts val="0"/>
              </a:spcBef>
              <a:buClr>
                <a:schemeClr val="dk1"/>
              </a:buClr>
              <a:buFont typeface="Arial"/>
              <a:buNone/>
            </a:pPr>
            <a:r>
              <a:t/>
            </a:r>
            <a:endParaRPr sz="1400">
              <a:solidFill>
                <a:schemeClr val="dk1"/>
              </a:solidFill>
            </a:endParaRPr>
          </a:p>
          <a:p>
            <a:pPr rtl="0" lvl="0">
              <a:lnSpc>
                <a:spcPct val="115000"/>
              </a:lnSpc>
              <a:spcBef>
                <a:spcPts val="0"/>
              </a:spcBef>
              <a:buNone/>
            </a:pPr>
            <a:r>
              <a:rPr u="sng" sz="1400" lang="en">
                <a:solidFill>
                  <a:srgbClr val="1155CC"/>
                </a:solidFill>
                <a:hlinkClick r:id="rId7"/>
              </a:rPr>
              <a:t>http://timerime.com/en/timeline/83772/History+of+Kevlar/</a:t>
            </a:r>
          </a:p>
          <a:p>
            <a:pPr rtl="0" lvl="0">
              <a:lnSpc>
                <a:spcPct val="115000"/>
              </a:lnSpc>
              <a:spcBef>
                <a:spcPts val="0"/>
              </a:spcBef>
              <a:buNone/>
            </a:pPr>
            <a:r>
              <a:t/>
            </a:r>
            <a:endParaRPr sz="1400">
              <a:solidFill>
                <a:schemeClr val="dk1"/>
              </a:solidFill>
            </a:endParaRPr>
          </a:p>
          <a:p>
            <a:pPr rtl="0" lvl="0">
              <a:lnSpc>
                <a:spcPct val="115000"/>
              </a:lnSpc>
              <a:spcBef>
                <a:spcPts val="0"/>
              </a:spcBef>
              <a:buClr>
                <a:schemeClr val="dk1"/>
              </a:buClr>
              <a:buSzPct val="78571"/>
              <a:buFont typeface="Arial"/>
              <a:buNone/>
            </a:pPr>
            <a:r>
              <a:rPr u="sng" sz="1400" lang="en">
                <a:solidFill>
                  <a:srgbClr val="1155CC"/>
                </a:solidFill>
                <a:hlinkClick r:id="rId8"/>
              </a:rPr>
              <a:t>http://www.technologystudent.com/joints/kevlar2.html</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